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4"/>
  </p:notesMasterIdLst>
  <p:handoutMasterIdLst>
    <p:handoutMasterId r:id="rId25"/>
  </p:handoutMasterIdLst>
  <p:sldIdLst>
    <p:sldId id="496" r:id="rId5"/>
    <p:sldId id="498" r:id="rId6"/>
    <p:sldId id="497" r:id="rId7"/>
    <p:sldId id="515" r:id="rId8"/>
    <p:sldId id="507" r:id="rId9"/>
    <p:sldId id="518" r:id="rId10"/>
    <p:sldId id="519" r:id="rId11"/>
    <p:sldId id="520" r:id="rId12"/>
    <p:sldId id="526" r:id="rId13"/>
    <p:sldId id="527" r:id="rId14"/>
    <p:sldId id="529" r:id="rId15"/>
    <p:sldId id="528" r:id="rId16"/>
    <p:sldId id="509" r:id="rId17"/>
    <p:sldId id="522" r:id="rId18"/>
    <p:sldId id="511" r:id="rId19"/>
    <p:sldId id="514" r:id="rId20"/>
    <p:sldId id="501" r:id="rId21"/>
    <p:sldId id="525" r:id="rId22"/>
    <p:sldId id="530" r:id="rId23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6357" autoAdjust="0"/>
  </p:normalViewPr>
  <p:slideViewPr>
    <p:cSldViewPr snapToGrid="0" showGuides="1">
      <p:cViewPr varScale="1">
        <p:scale>
          <a:sx n="82" d="100"/>
          <a:sy n="82" d="100"/>
        </p:scale>
        <p:origin x="893" y="96"/>
      </p:cViewPr>
      <p:guideLst>
        <p:guide orient="horz" pos="196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pt-PT" dirty="0"/>
              <a:t>24/09/2020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1CE84-BB59-4F5C-87AD-B60E9A63EB50}" type="datetime1">
              <a:rPr lang="pt-PT" noProof="0" smtClean="0"/>
              <a:pPr/>
              <a:t>31/05/2022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F8D0E63-0F6A-47B0-8BD1-6E95B004C87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0254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43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9497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85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1465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8815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6802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1573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8558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0369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516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651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189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2863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0037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04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06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893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1700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áfico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60320" y="960120"/>
            <a:ext cx="7077456" cy="2898648"/>
          </a:xfrm>
        </p:spPr>
        <p:txBody>
          <a:bodyPr rtlCol="0"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33472" y="4535424"/>
            <a:ext cx="6931152" cy="941832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1" name="Retângulo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578608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17842"/>
            <a:ext cx="5157787" cy="257264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578608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3617842"/>
            <a:ext cx="5183188" cy="257264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03/09/20XX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Título da Apresentação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0" name="Retângulo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 com 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Subtítulo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Subtítulo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03/09/20XX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Título da Apresentação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0" name="Retângulo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Marcador de Posição do Texto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Subtítulo</a:t>
            </a: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4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Posição da Imagem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5" name="Marcador de Posição da Imagem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a Imagem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rtlCol="0" anchor="b"/>
          <a:lstStyle>
            <a:lvl1pPr>
              <a:defRPr sz="5400"/>
            </a:lvl1pPr>
          </a:lstStyle>
          <a:p>
            <a:pPr rtl="0"/>
            <a:r>
              <a:rPr lang="pt-PT" noProof="0"/>
              <a:t>Cargo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0936" y="2706624"/>
            <a:ext cx="3931920" cy="338328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Retângulo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03/09/20XX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Título da Apresentação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o Texto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pt-PT" noProof="0"/>
              <a:t>Nome do Orador</a:t>
            </a:r>
          </a:p>
        </p:txBody>
      </p:sp>
      <p:sp>
        <p:nvSpPr>
          <p:cNvPr id="14" name="Marcador de Posição do Texto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pt-PT" noProof="0"/>
              <a:t>E-mail</a:t>
            </a:r>
          </a:p>
        </p:txBody>
      </p:sp>
      <p:sp>
        <p:nvSpPr>
          <p:cNvPr id="15" name="Marcador de Posição do Texto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pt-PT" noProof="0"/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03/09/20XX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3429000"/>
          </a:xfrm>
        </p:spPr>
        <p:txBody>
          <a:bodyPr rtlCol="0" anchor="b">
            <a:normAutofit/>
          </a:bodyPr>
          <a:lstStyle>
            <a:lvl1pPr>
              <a:defRPr sz="6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3520" y="548640"/>
            <a:ext cx="6053328" cy="5431536"/>
          </a:xfrm>
        </p:spPr>
        <p:txBody>
          <a:bodyPr rtlCol="0"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977640"/>
            <a:ext cx="3932237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03/09/20XX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Título da Apresentação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Retângulo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1920" cy="3429000"/>
          </a:xfrm>
        </p:spPr>
        <p:txBody>
          <a:bodyPr rtlCol="0" anchor="b">
            <a:normAutofit/>
          </a:bodyPr>
          <a:lstStyle>
            <a:lvl1pPr>
              <a:defRPr sz="6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977640"/>
            <a:ext cx="3931920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03/09/20XX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Título da Apresentação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Retângulo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3856" y="649224"/>
            <a:ext cx="4178808" cy="5568696"/>
          </a:xfrm>
        </p:spPr>
        <p:txBody>
          <a:bodyPr rtlCol="0">
            <a:noAutofit/>
          </a:bodyPr>
          <a:lstStyle>
            <a:lvl1pPr>
              <a:defRPr sz="7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4224" y="1307592"/>
            <a:ext cx="4992624" cy="4251960"/>
          </a:xfrm>
        </p:spPr>
        <p:txBody>
          <a:bodyPr rtlCol="0"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03/09/20XX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>
                <a:solidFill>
                  <a:schemeClr val="bg1"/>
                </a:solidFill>
              </a:rPr>
              <a:t>Título da Apresentação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C18C1E5-FB55-42F5-BD6D-9CC153FCDBE6}" type="slidenum">
              <a:rPr lang="pt-PT" noProof="0" smtClean="0"/>
              <a:pPr rtl="0"/>
              <a:t>‹nº›</a:t>
            </a:fld>
            <a:endParaRPr lang="pt-PT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2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ção da Imagem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6" name="Marcador de Posição da Imagem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PT" noProof="0"/>
              <a:t>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7" name="Retângulo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Cargo</a:t>
            </a:r>
          </a:p>
        </p:txBody>
      </p:sp>
      <p:sp>
        <p:nvSpPr>
          <p:cNvPr id="11" name="Retângulo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365125"/>
            <a:ext cx="10515600" cy="1325563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075688"/>
            <a:ext cx="10515600" cy="41056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03/09/20XX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Título da Apresentação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Retângulo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03/09/20XX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Título da Apresentação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Posição da Imagem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8" name="Marcador de Posição da Imagem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a Imagem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Marcador de Posição da Imagem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5"/>
            <a:ext cx="12188952" cy="1325563"/>
          </a:xfrm>
        </p:spPr>
        <p:txBody>
          <a:bodyPr rtlCol="0"/>
          <a:lstStyle>
            <a:lvl1pPr algn="ctr">
              <a:defRPr sz="7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03/09/20XX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Título da Apresentação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9" name="Retângulo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pt-PT" noProof="0"/>
              <a:t>Nome</a:t>
            </a:r>
          </a:p>
          <a:p>
            <a:pPr lvl="1" rtl="0"/>
            <a:r>
              <a:rPr lang="pt-PT" noProof="0"/>
              <a:t>Cargo</a:t>
            </a:r>
          </a:p>
        </p:txBody>
      </p:sp>
      <p:sp>
        <p:nvSpPr>
          <p:cNvPr id="34" name="Marcador de Posição do Texto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pt-PT" noProof="0"/>
              <a:t>Nome</a:t>
            </a:r>
          </a:p>
          <a:p>
            <a:pPr lvl="1" rtl="0"/>
            <a:r>
              <a:rPr lang="pt-PT" noProof="0"/>
              <a:t>Cargo</a:t>
            </a:r>
          </a:p>
        </p:txBody>
      </p:sp>
      <p:sp>
        <p:nvSpPr>
          <p:cNvPr id="35" name="Marcador de Posição do Texto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pt-PT" noProof="0"/>
              <a:t>Nome</a:t>
            </a:r>
          </a:p>
          <a:p>
            <a:pPr lvl="1" rtl="0"/>
            <a:r>
              <a:rPr lang="pt-PT" noProof="0"/>
              <a:t>Cargo</a:t>
            </a:r>
          </a:p>
        </p:txBody>
      </p:sp>
      <p:sp>
        <p:nvSpPr>
          <p:cNvPr id="36" name="Marcador de Posição do Texto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pt-PT" noProof="0"/>
              <a:t>Nome</a:t>
            </a:r>
          </a:p>
          <a:p>
            <a:pPr lvl="1" rtl="0"/>
            <a:r>
              <a:rPr lang="pt-PT" noProof="0"/>
              <a:t>Cargo</a:t>
            </a:r>
          </a:p>
        </p:txBody>
      </p:sp>
      <p:sp>
        <p:nvSpPr>
          <p:cNvPr id="37" name="Marcador de Posição do Texto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pt-PT" noProof="0"/>
              <a:t>Nome</a:t>
            </a:r>
          </a:p>
          <a:p>
            <a:pPr lvl="1" rtl="0"/>
            <a:r>
              <a:rPr lang="pt-PT" noProof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beçalho Central do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>
            <a:lvl1pPr algn="ctr">
              <a:defRPr sz="7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304288"/>
            <a:ext cx="10515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03/09/20XX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Título da Apresentação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7" name="Retângulo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03/09/20XX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Título da Apresentação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Retângulo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Título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03/09/20XX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>
                <a:solidFill>
                  <a:schemeClr val="tx1"/>
                </a:solidFill>
              </a:rPr>
              <a:t>Título da Apresentação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PT" dirty="0"/>
              <a:t>AI4RealAg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3782" y="4337108"/>
            <a:ext cx="2102218" cy="2214693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sz="3200" b="1" dirty="0">
                <a:solidFill>
                  <a:schemeClr val="bg1"/>
                </a:solidFill>
              </a:rPr>
              <a:t>Diogo Ferreira</a:t>
            </a:r>
          </a:p>
          <a:p>
            <a:pPr rtl="0"/>
            <a:r>
              <a:rPr lang="pt-PT" b="1" dirty="0"/>
              <a:t>Jorge Pereira</a:t>
            </a:r>
          </a:p>
          <a:p>
            <a:pPr rtl="0"/>
            <a:r>
              <a:rPr lang="pt-PT" b="1" dirty="0"/>
              <a:t>Rui Gonçalves</a:t>
            </a:r>
          </a:p>
          <a:p>
            <a:pPr rtl="0"/>
            <a:r>
              <a:rPr lang="pt-PT" b="1" dirty="0"/>
              <a:t>Tomás Oliveira</a:t>
            </a:r>
          </a:p>
          <a:p>
            <a:pPr rtl="0"/>
            <a:endParaRPr lang="pt-PT" sz="3200" b="1" dirty="0">
              <a:solidFill>
                <a:schemeClr val="bg1"/>
              </a:solidFill>
            </a:endParaRPr>
          </a:p>
          <a:p>
            <a:pPr rtl="0"/>
            <a:endParaRPr lang="pt-PT" sz="3200" b="1" dirty="0">
              <a:solidFill>
                <a:schemeClr val="bg1"/>
              </a:solidFill>
            </a:endParaRP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5ADD7C35-2762-094D-D859-59A4AEF0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901" y="5897880"/>
            <a:ext cx="3092069" cy="8132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C4DB352-7377-851B-308D-F4B4595C4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2" y="5870272"/>
            <a:ext cx="2102218" cy="840887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005EC3D0-6471-5D76-B25E-63022C29694E}"/>
              </a:ext>
            </a:extLst>
          </p:cNvPr>
          <p:cNvSpPr txBox="1">
            <a:spLocks/>
          </p:cNvSpPr>
          <p:nvPr/>
        </p:nvSpPr>
        <p:spPr>
          <a:xfrm>
            <a:off x="6006077" y="4503858"/>
            <a:ext cx="2102218" cy="17113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b="1" dirty="0"/>
              <a:t>Orientadores:</a:t>
            </a:r>
          </a:p>
          <a:p>
            <a:r>
              <a:rPr lang="pt-PT" sz="3000" b="1" dirty="0"/>
              <a:t>Filipe Fonseca</a:t>
            </a:r>
          </a:p>
          <a:p>
            <a:r>
              <a:rPr lang="pt-PT" sz="3000" b="1" dirty="0"/>
              <a:t>Ivo Pereira</a:t>
            </a:r>
          </a:p>
          <a:p>
            <a:endParaRPr lang="pt-PT" b="1" dirty="0"/>
          </a:p>
          <a:p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Reportar </a:t>
            </a:r>
            <a:r>
              <a:rPr lang="pt-PT" dirty="0" err="1"/>
              <a:t>oNLINE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618913"/>
            <a:ext cx="6894576" cy="3571575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Preenchimento de um formulário com titulo, estado e descrição(possibilidade do uso do microfone) e opcionalmente escolher uma ou mais coordenadas num mapa, sendo que por </a:t>
            </a:r>
            <a:r>
              <a:rPr lang="pt-PT" dirty="0" err="1"/>
              <a:t>default</a:t>
            </a:r>
            <a:r>
              <a:rPr lang="pt-PT" dirty="0"/>
              <a:t> serão enviadas as coordenas do </a:t>
            </a:r>
            <a:r>
              <a:rPr lang="pt-PT" dirty="0" err="1"/>
              <a:t>user</a:t>
            </a:r>
            <a:endParaRPr lang="pt-P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10</a:t>
            </a:fld>
            <a:endParaRPr lang="pt-PT"/>
          </a:p>
        </p:txBody>
      </p:sp>
      <p:pic>
        <p:nvPicPr>
          <p:cNvPr id="16" name="Imagem 15" descr="Uma imagem com céu, antena&#10;&#10;Descrição gerada automaticamente">
            <a:extLst>
              <a:ext uri="{FF2B5EF4-FFF2-40B4-BE49-F238E27FC236}">
                <a16:creationId xmlns:a16="http://schemas.microsoft.com/office/drawing/2014/main" id="{1CBEC996-F01E-0F68-6CB1-323FBD71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318" y="136525"/>
            <a:ext cx="1655094" cy="1975739"/>
          </a:xfrm>
          <a:prstGeom prst="rect">
            <a:avLst/>
          </a:prstGeom>
        </p:spPr>
      </p:pic>
      <p:pic>
        <p:nvPicPr>
          <p:cNvPr id="8" name="responderalerta">
            <a:hlinkClick r:id="" action="ppaction://media"/>
            <a:extLst>
              <a:ext uri="{FF2B5EF4-FFF2-40B4-BE49-F238E27FC236}">
                <a16:creationId xmlns:a16="http://schemas.microsoft.com/office/drawing/2014/main" id="{9D94DD5E-C7D2-A775-F9CA-7EB5B0326F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3174" y="164561"/>
            <a:ext cx="2825852" cy="62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0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Reportar </a:t>
            </a:r>
            <a:r>
              <a:rPr lang="pt-PT" dirty="0" err="1"/>
              <a:t>oNLINE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618913"/>
            <a:ext cx="6894576" cy="3571575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Preenchimento de um formulário com titulo, estado e descrição(possibilidade do uso do microfone) e opcionalmente escolher uma ou mais coordenadas num mapa, sendo que por </a:t>
            </a:r>
            <a:r>
              <a:rPr lang="pt-PT" dirty="0" err="1"/>
              <a:t>default</a:t>
            </a:r>
            <a:r>
              <a:rPr lang="pt-PT" dirty="0"/>
              <a:t> serão enviadas as coordenas do </a:t>
            </a:r>
            <a:r>
              <a:rPr lang="pt-PT" dirty="0" err="1"/>
              <a:t>user</a:t>
            </a:r>
            <a:endParaRPr lang="pt-P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11</a:t>
            </a:fld>
            <a:endParaRPr lang="pt-PT"/>
          </a:p>
        </p:txBody>
      </p:sp>
      <p:pic>
        <p:nvPicPr>
          <p:cNvPr id="16" name="Imagem 15" descr="Uma imagem com céu, antena&#10;&#10;Descrição gerada automaticamente">
            <a:extLst>
              <a:ext uri="{FF2B5EF4-FFF2-40B4-BE49-F238E27FC236}">
                <a16:creationId xmlns:a16="http://schemas.microsoft.com/office/drawing/2014/main" id="{1CBEC996-F01E-0F68-6CB1-323FBD71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318" y="136525"/>
            <a:ext cx="1655094" cy="1975739"/>
          </a:xfrm>
          <a:prstGeom prst="rect">
            <a:avLst/>
          </a:prstGeom>
        </p:spPr>
      </p:pic>
      <p:pic>
        <p:nvPicPr>
          <p:cNvPr id="7" name="speechtotext">
            <a:hlinkClick r:id="" action="ppaction://media"/>
            <a:extLst>
              <a:ext uri="{FF2B5EF4-FFF2-40B4-BE49-F238E27FC236}">
                <a16:creationId xmlns:a16="http://schemas.microsoft.com/office/drawing/2014/main" id="{5C8251E3-B1E7-0698-5B57-DB688F4B88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203" y="136525"/>
            <a:ext cx="2876450" cy="64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0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Reportar </a:t>
            </a:r>
            <a:r>
              <a:rPr lang="pt-PT" dirty="0" err="1"/>
              <a:t>offLINE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618913"/>
            <a:ext cx="6894576" cy="3571575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Preenchimento de um formulário com titulo, descrição e estado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O </a:t>
            </a:r>
            <a:r>
              <a:rPr lang="pt-PT" dirty="0" err="1"/>
              <a:t>report</a:t>
            </a:r>
            <a:r>
              <a:rPr lang="pt-PT" dirty="0"/>
              <a:t> é guardado na base de dados do telemóvel e enviado quando a ligação a internet for restabelecida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12</a:t>
            </a:fld>
            <a:endParaRPr lang="pt-PT"/>
          </a:p>
        </p:txBody>
      </p:sp>
      <p:pic>
        <p:nvPicPr>
          <p:cNvPr id="16" name="Imagem 15" descr="Uma imagem com céu, antena&#10;&#10;Descrição gerada automaticamente">
            <a:extLst>
              <a:ext uri="{FF2B5EF4-FFF2-40B4-BE49-F238E27FC236}">
                <a16:creationId xmlns:a16="http://schemas.microsoft.com/office/drawing/2014/main" id="{1CBEC996-F01E-0F68-6CB1-323FBD71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318" y="136525"/>
            <a:ext cx="1655094" cy="1975739"/>
          </a:xfrm>
          <a:prstGeom prst="rect">
            <a:avLst/>
          </a:prstGeom>
        </p:spPr>
      </p:pic>
      <p:pic>
        <p:nvPicPr>
          <p:cNvPr id="2" name="report offline">
            <a:hlinkClick r:id="" action="ppaction://media"/>
            <a:extLst>
              <a:ext uri="{FF2B5EF4-FFF2-40B4-BE49-F238E27FC236}">
                <a16:creationId xmlns:a16="http://schemas.microsoft.com/office/drawing/2014/main" id="{7DD81B8F-FF16-DB6C-DA5E-342139333F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127" y="122380"/>
            <a:ext cx="2907793" cy="64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4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PT" dirty="0"/>
              <a:t>Gestão de terreno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pt-PT" sz="3200" dirty="0">
              <a:solidFill>
                <a:schemeClr val="bg1"/>
              </a:solidFill>
            </a:endParaRPr>
          </a:p>
          <a:p>
            <a:pPr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6876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estatísticas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618913"/>
            <a:ext cx="6894576" cy="3571575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Visão geral do terreno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Visualização de estatísticas de diversas áreas do terreno </a:t>
            </a:r>
            <a:endParaRPr lang="pt-PT" sz="24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sz="2400" dirty="0"/>
              <a:t>Atualizações em real time com ajuda de uma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Possibilidade de uso Offline sem </a:t>
            </a:r>
            <a:r>
              <a:rPr lang="pt-PT" dirty="0"/>
              <a:t>visão do mapa </a:t>
            </a:r>
            <a:endParaRPr lang="pt-PT" sz="24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14</a:t>
            </a:fld>
            <a:endParaRPr lang="pt-PT"/>
          </a:p>
        </p:txBody>
      </p:sp>
      <p:pic>
        <p:nvPicPr>
          <p:cNvPr id="16" name="Imagem 15" descr="Uma imagem com céu, antena&#10;&#10;Descrição gerada automaticamente">
            <a:extLst>
              <a:ext uri="{FF2B5EF4-FFF2-40B4-BE49-F238E27FC236}">
                <a16:creationId xmlns:a16="http://schemas.microsoft.com/office/drawing/2014/main" id="{1CBEC996-F01E-0F68-6CB1-323FBD71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443" y="136525"/>
            <a:ext cx="1655094" cy="1975739"/>
          </a:xfrm>
          <a:prstGeom prst="rect">
            <a:avLst/>
          </a:prstGeom>
        </p:spPr>
      </p:pic>
      <p:pic>
        <p:nvPicPr>
          <p:cNvPr id="2" name="estatisticas">
            <a:hlinkClick r:id="" action="ppaction://media"/>
            <a:extLst>
              <a:ext uri="{FF2B5EF4-FFF2-40B4-BE49-F238E27FC236}">
                <a16:creationId xmlns:a16="http://schemas.microsoft.com/office/drawing/2014/main" id="{27FC127E-7225-568C-B693-1D181D889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128" y="329184"/>
            <a:ext cx="2743201" cy="60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PT" dirty="0"/>
              <a:t>Contagem de frutos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pt-PT" sz="3200" dirty="0">
              <a:solidFill>
                <a:schemeClr val="bg1"/>
              </a:solidFill>
            </a:endParaRPr>
          </a:p>
          <a:p>
            <a:pPr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0924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sz="7200" dirty="0"/>
              <a:t>Algoritmo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618913"/>
            <a:ext cx="6894576" cy="3571575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Algoritmo de contagem de frutos numa imagem   </a:t>
            </a:r>
            <a:endParaRPr lang="pt-PT" sz="24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sz="2400" dirty="0"/>
              <a:t>Possibilidade de </a:t>
            </a:r>
            <a:r>
              <a:rPr lang="pt-PT" dirty="0"/>
              <a:t>importar ou tirar uma foto com coordenadas associadas </a:t>
            </a:r>
            <a:endParaRPr lang="pt-PT" sz="24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Retorno da contagem final e imagem processada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16</a:t>
            </a:fld>
            <a:endParaRPr lang="pt-PT"/>
          </a:p>
        </p:txBody>
      </p:sp>
      <p:pic>
        <p:nvPicPr>
          <p:cNvPr id="16" name="Imagem 15" descr="Uma imagem com céu, antena&#10;&#10;Descrição gerada automaticamente">
            <a:extLst>
              <a:ext uri="{FF2B5EF4-FFF2-40B4-BE49-F238E27FC236}">
                <a16:creationId xmlns:a16="http://schemas.microsoft.com/office/drawing/2014/main" id="{1CBEC996-F01E-0F68-6CB1-323FBD71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717" y="146410"/>
            <a:ext cx="1799924" cy="2148627"/>
          </a:xfrm>
          <a:prstGeom prst="rect">
            <a:avLst/>
          </a:prstGeom>
        </p:spPr>
      </p:pic>
      <p:pic>
        <p:nvPicPr>
          <p:cNvPr id="2" name="contagemfrutos">
            <a:hlinkClick r:id="" action="ppaction://media"/>
            <a:extLst>
              <a:ext uri="{FF2B5EF4-FFF2-40B4-BE49-F238E27FC236}">
                <a16:creationId xmlns:a16="http://schemas.microsoft.com/office/drawing/2014/main" id="{F4CD9457-E55E-8D7B-4D46-883C1F7313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6542" y="146410"/>
            <a:ext cx="2883056" cy="640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7EDBB77-0E30-4710-8BE3-5ED4FE4F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Tecnologias utilizadas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C571E223-3317-47A3-95A7-B463EBD3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17</a:t>
            </a:fld>
            <a:endParaRPr lang="pt-PT"/>
          </a:p>
        </p:txBody>
      </p:sp>
      <p:pic>
        <p:nvPicPr>
          <p:cNvPr id="5" name="Marcador de Posição da Imagem 4">
            <a:extLst>
              <a:ext uri="{FF2B5EF4-FFF2-40B4-BE49-F238E27FC236}">
                <a16:creationId xmlns:a16="http://schemas.microsoft.com/office/drawing/2014/main" id="{716EF050-E457-3943-FC30-B7BD41C8D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95" r="695"/>
          <a:stretch>
            <a:fillRect/>
          </a:stretch>
        </p:blipFill>
        <p:spPr>
          <a:xfrm>
            <a:off x="2561770" y="3626239"/>
            <a:ext cx="925992" cy="939532"/>
          </a:xfr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0D16D131-F71B-C18E-9416-99AADBA4E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939" y="4419466"/>
            <a:ext cx="2106006" cy="118462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D34A8AFE-DEA7-2836-8371-1D16DD39C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243" y="3460919"/>
            <a:ext cx="1464924" cy="73246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651CCB1B-9601-A874-3C26-20EB50C72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007" y="3234836"/>
            <a:ext cx="1064667" cy="118463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5E4D4B2-A6CD-975D-389D-0FF01D796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062" y="4565771"/>
            <a:ext cx="608556" cy="950869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EE78A791-A8FC-5502-BED8-A2728DECAE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2588" y="4395404"/>
            <a:ext cx="1095771" cy="1052706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70D8B4D3-B397-329E-0488-3599431380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5898" y="4577108"/>
            <a:ext cx="1677736" cy="93953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C9EBB10-2D52-FD6B-50AB-A943FF2CA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8514" y="3429000"/>
            <a:ext cx="1363920" cy="93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7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7EDBB77-0E30-4710-8BE3-5ED4FE4F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Conclusão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C571E223-3317-47A3-95A7-B463EBD3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18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32A20C-4432-F6E2-F7E5-188F95BAAE08}"/>
              </a:ext>
            </a:extLst>
          </p:cNvPr>
          <p:cNvSpPr txBox="1"/>
          <p:nvPr/>
        </p:nvSpPr>
        <p:spPr>
          <a:xfrm>
            <a:off x="1493001" y="2715154"/>
            <a:ext cx="9202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Concluindo, o projeto correu bastante bem pois conseguimos concluir todos os objetivos que nos foram propostos, esta app vem complementar o projeto desenvolvido pela SISCOG pois cria mais proximidade entre o agricultor e o sistema.</a:t>
            </a:r>
          </a:p>
          <a:p>
            <a:r>
              <a:rPr lang="pt-PT" dirty="0"/>
              <a:t>Melhorias: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Colocar a aplicação funcional no 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Usar </a:t>
            </a:r>
            <a:r>
              <a:rPr lang="pt-PT" dirty="0" err="1"/>
              <a:t>deep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para a contagem de frutos e possibilidade de contar outros tipos de frutos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Mapa/</a:t>
            </a:r>
            <a:r>
              <a:rPr lang="pt-PT" dirty="0" err="1"/>
              <a:t>Speech</a:t>
            </a:r>
            <a:r>
              <a:rPr lang="pt-PT" dirty="0"/>
              <a:t> to </a:t>
            </a:r>
            <a:r>
              <a:rPr lang="pt-PT" dirty="0" err="1"/>
              <a:t>text</a:t>
            </a:r>
            <a:r>
              <a:rPr lang="pt-PT" dirty="0"/>
              <a:t> Offline</a:t>
            </a:r>
          </a:p>
          <a:p>
            <a:r>
              <a:rPr lang="pt-PT"/>
              <a:t>Dificuldades</a:t>
            </a:r>
            <a:r>
              <a:rPr lang="pt-P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Aprendizagem e adaptação a diversas tecnologias num curso espaço de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5A948F0-FB7A-BFB9-833D-A9759688BD17}"/>
              </a:ext>
            </a:extLst>
          </p:cNvPr>
          <p:cNvSpPr txBox="1"/>
          <p:nvPr/>
        </p:nvSpPr>
        <p:spPr>
          <a:xfrm>
            <a:off x="7901795" y="3361485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0320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PT" dirty="0"/>
              <a:t>AI4RealAg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3782" y="4337108"/>
            <a:ext cx="2102218" cy="2214693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sz="3200" b="1" dirty="0">
                <a:solidFill>
                  <a:schemeClr val="bg1"/>
                </a:solidFill>
              </a:rPr>
              <a:t>Diogo Ferreira</a:t>
            </a:r>
          </a:p>
          <a:p>
            <a:pPr rtl="0"/>
            <a:r>
              <a:rPr lang="pt-PT" b="1" dirty="0"/>
              <a:t>Jorge Pereira</a:t>
            </a:r>
          </a:p>
          <a:p>
            <a:pPr rtl="0"/>
            <a:r>
              <a:rPr lang="pt-PT" b="1" dirty="0"/>
              <a:t>Rui Gonçalves</a:t>
            </a:r>
          </a:p>
          <a:p>
            <a:pPr rtl="0"/>
            <a:r>
              <a:rPr lang="pt-PT" b="1" dirty="0"/>
              <a:t>Tomás Oliveira</a:t>
            </a:r>
          </a:p>
          <a:p>
            <a:pPr rtl="0"/>
            <a:endParaRPr lang="pt-PT" sz="3200" b="1" dirty="0">
              <a:solidFill>
                <a:schemeClr val="bg1"/>
              </a:solidFill>
            </a:endParaRPr>
          </a:p>
          <a:p>
            <a:pPr rtl="0"/>
            <a:endParaRPr lang="pt-PT" sz="3200" b="1" dirty="0">
              <a:solidFill>
                <a:schemeClr val="bg1"/>
              </a:solidFill>
            </a:endParaRP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5ADD7C35-2762-094D-D859-59A4AEF0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901" y="5897880"/>
            <a:ext cx="3092069" cy="8132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C4DB352-7377-851B-308D-F4B4595C4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2" y="5870272"/>
            <a:ext cx="2102218" cy="840887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005EC3D0-6471-5D76-B25E-63022C29694E}"/>
              </a:ext>
            </a:extLst>
          </p:cNvPr>
          <p:cNvSpPr txBox="1">
            <a:spLocks/>
          </p:cNvSpPr>
          <p:nvPr/>
        </p:nvSpPr>
        <p:spPr>
          <a:xfrm>
            <a:off x="6006077" y="4503858"/>
            <a:ext cx="2102218" cy="17113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b="1" dirty="0"/>
              <a:t>Orientadores:</a:t>
            </a:r>
          </a:p>
          <a:p>
            <a:r>
              <a:rPr lang="pt-PT" sz="3000" b="1" dirty="0"/>
              <a:t>Filipe Fonseca</a:t>
            </a:r>
          </a:p>
          <a:p>
            <a:r>
              <a:rPr lang="pt-PT" sz="3000" b="1" dirty="0"/>
              <a:t>Ivo Pereira</a:t>
            </a:r>
          </a:p>
          <a:p>
            <a:endParaRPr lang="pt-PT" b="1" dirty="0"/>
          </a:p>
          <a:p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04702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sz="7200" dirty="0"/>
              <a:t>Introdução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618913"/>
            <a:ext cx="6894576" cy="3571575"/>
          </a:xfrm>
        </p:spPr>
        <p:txBody>
          <a:bodyPr rtlCol="0">
            <a:normAutofit/>
          </a:bodyPr>
          <a:lstStyle/>
          <a:p>
            <a:pPr rtl="0"/>
            <a:r>
              <a:rPr lang="pt-PT" sz="2400" dirty="0"/>
              <a:t>Projeto de desenvolvimento de um sistema inteligente de extração de conhecimento de grandes volumes de dados, através da aplicação de técnicas de Inteligência Artificial e Data </a:t>
            </a:r>
            <a:r>
              <a:rPr lang="pt-PT" sz="2400" dirty="0" err="1"/>
              <a:t>Science</a:t>
            </a:r>
            <a:r>
              <a:rPr lang="pt-PT" sz="2400" dirty="0"/>
              <a:t>.</a:t>
            </a:r>
          </a:p>
          <a:p>
            <a:pPr rtl="0"/>
            <a:r>
              <a:rPr lang="pt-PT" sz="2400" dirty="0"/>
              <a:t>Os dados são obtidos por meio de técnicas de sensoriamento remoto combinado, através de </a:t>
            </a:r>
            <a:r>
              <a:rPr lang="pt-PT" sz="2400" dirty="0" err="1"/>
              <a:t>drones</a:t>
            </a:r>
            <a:r>
              <a:rPr lang="pt-PT" sz="2400" dirty="0"/>
              <a:t>, satélites e sensores no terreno.</a:t>
            </a:r>
          </a:p>
          <a:p>
            <a:pPr rtl="0"/>
            <a:r>
              <a:rPr lang="pt-PT" sz="2400" dirty="0"/>
              <a:t>O conhecimento gerado apoia as decisões dos agricultores no campo do planeamento e gestão da produção agrícola.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2</a:t>
            </a:fld>
            <a:endParaRPr lang="pt-PT"/>
          </a:p>
        </p:txBody>
      </p:sp>
      <p:pic>
        <p:nvPicPr>
          <p:cNvPr id="9" name="Marcador de Posição da Imagem 8" descr="Uma imagem com céu, exterior, avião, ar&#10;&#10;Descrição gerada automaticamente">
            <a:extLst>
              <a:ext uri="{FF2B5EF4-FFF2-40B4-BE49-F238E27FC236}">
                <a16:creationId xmlns:a16="http://schemas.microsoft.com/office/drawing/2014/main" id="{3EA0C37C-5A9B-F7F7-01C4-270701757D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689" b="3689"/>
          <a:stretch>
            <a:fillRect/>
          </a:stretch>
        </p:blipFill>
        <p:spPr/>
      </p:pic>
      <p:pic>
        <p:nvPicPr>
          <p:cNvPr id="14" name="Marcador de Posição da Imagem 13" descr="Uma imagem com verde, eletrónica&#10;&#10;Descrição gerada automaticamente">
            <a:extLst>
              <a:ext uri="{FF2B5EF4-FFF2-40B4-BE49-F238E27FC236}">
                <a16:creationId xmlns:a16="http://schemas.microsoft.com/office/drawing/2014/main" id="{64A72DCA-E692-13EA-713C-1D6D9AD9B8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4167" b="4167"/>
          <a:stretch>
            <a:fillRect/>
          </a:stretch>
        </p:blipFill>
        <p:spPr/>
      </p:pic>
      <p:pic>
        <p:nvPicPr>
          <p:cNvPr id="16" name="Imagem 15" descr="Uma imagem com céu, antena&#10;&#10;Descrição gerada automaticamente">
            <a:extLst>
              <a:ext uri="{FF2B5EF4-FFF2-40B4-BE49-F238E27FC236}">
                <a16:creationId xmlns:a16="http://schemas.microsoft.com/office/drawing/2014/main" id="{1CBEC996-F01E-0F68-6CB1-323FBD71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717" y="146410"/>
            <a:ext cx="1799924" cy="214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sz="7200" dirty="0"/>
              <a:t>O QUE COMPLEMENTA ESTE PROJETO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207" y="1303020"/>
            <a:ext cx="5897732" cy="4251960"/>
          </a:xfrm>
        </p:spPr>
        <p:txBody>
          <a:bodyPr rtlCol="0">
            <a:normAutofit/>
          </a:bodyPr>
          <a:lstStyle/>
          <a:p>
            <a:pPr lvl="0" rtl="0"/>
            <a:r>
              <a:rPr lang="pt-PT" dirty="0"/>
              <a:t>Gestão de terreno</a:t>
            </a:r>
          </a:p>
          <a:p>
            <a:pPr lvl="0" rtl="0"/>
            <a:r>
              <a:rPr lang="pt-PT" dirty="0"/>
              <a:t>Reportar/Responder a problemas</a:t>
            </a:r>
          </a:p>
          <a:p>
            <a:pPr lvl="0" rtl="0"/>
            <a:r>
              <a:rPr lang="pt-PT" dirty="0"/>
              <a:t>Contagem de frutos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3E18432-CFA9-4F2E-902D-95B38069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AI4RealAg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sz="7200" dirty="0"/>
              <a:t>Autenticação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618913"/>
            <a:ext cx="6894576" cy="3571575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A autenticação pode ser realizada através de um QR </a:t>
            </a:r>
            <a:r>
              <a:rPr lang="pt-PT" sz="2400" dirty="0" err="1"/>
              <a:t>Code</a:t>
            </a:r>
            <a:r>
              <a:rPr lang="pt-PT" sz="2400" dirty="0"/>
              <a:t> fornecido pelo website.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sz="2400" dirty="0"/>
              <a:t>Cada QR </a:t>
            </a:r>
            <a:r>
              <a:rPr lang="pt-PT" sz="2400" dirty="0" err="1"/>
              <a:t>Code</a:t>
            </a:r>
            <a:r>
              <a:rPr lang="pt-PT" sz="2400" dirty="0"/>
              <a:t> contem um </a:t>
            </a:r>
            <a:r>
              <a:rPr lang="pt-PT" sz="2400" dirty="0" err="1"/>
              <a:t>token</a:t>
            </a:r>
            <a:r>
              <a:rPr lang="pt-PT" sz="2400" dirty="0"/>
              <a:t> e pertence a um utilizador.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sz="2400" dirty="0"/>
              <a:t>Possibilidade de registo</a:t>
            </a:r>
            <a:r>
              <a:rPr lang="pt-PT" dirty="0"/>
              <a:t>/login </a:t>
            </a:r>
            <a:r>
              <a:rPr lang="pt-PT" sz="2400" dirty="0"/>
              <a:t>com </a:t>
            </a:r>
            <a:r>
              <a:rPr lang="pt-PT" sz="2400" dirty="0" err="1"/>
              <a:t>username</a:t>
            </a:r>
            <a:r>
              <a:rPr lang="pt-PT" sz="2400" dirty="0"/>
              <a:t> e password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4</a:t>
            </a:fld>
            <a:endParaRPr lang="pt-PT"/>
          </a:p>
        </p:txBody>
      </p:sp>
      <p:pic>
        <p:nvPicPr>
          <p:cNvPr id="16" name="Imagem 15" descr="Uma imagem com céu, antena&#10;&#10;Descrição gerada automaticamente">
            <a:extLst>
              <a:ext uri="{FF2B5EF4-FFF2-40B4-BE49-F238E27FC236}">
                <a16:creationId xmlns:a16="http://schemas.microsoft.com/office/drawing/2014/main" id="{1CBEC996-F01E-0F68-6CB1-323FBD71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717" y="146410"/>
            <a:ext cx="1799924" cy="21486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3576BDF-7635-B04E-BF3A-93B454C16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886" y="5043429"/>
            <a:ext cx="1600698" cy="1147059"/>
          </a:xfrm>
          <a:prstGeom prst="rect">
            <a:avLst/>
          </a:prstGeom>
        </p:spPr>
      </p:pic>
      <p:pic>
        <p:nvPicPr>
          <p:cNvPr id="3" name="WhatsApp Video 2022-05-31 at 23.04.49">
            <a:hlinkClick r:id="" action="ppaction://media"/>
            <a:extLst>
              <a:ext uri="{FF2B5EF4-FFF2-40B4-BE49-F238E27FC236}">
                <a16:creationId xmlns:a16="http://schemas.microsoft.com/office/drawing/2014/main" id="{CF5DD8D6-40C5-96A2-04EF-E57AA759B2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3128" y="329184"/>
            <a:ext cx="2748255" cy="61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PT" dirty="0"/>
              <a:t>Feedback do agricultor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323969"/>
            <a:ext cx="5733288" cy="932688"/>
          </a:xfrm>
        </p:spPr>
        <p:txBody>
          <a:bodyPr rtlCol="0">
            <a:normAutofit fontScale="77500" lnSpcReduction="20000"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pt-PT" dirty="0"/>
              <a:t>Resposta a um alerta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pt-PT" sz="3200" dirty="0">
                <a:solidFill>
                  <a:schemeClr val="bg1"/>
                </a:solidFill>
              </a:rPr>
              <a:t>Report</a:t>
            </a:r>
            <a:r>
              <a:rPr lang="pt-PT" dirty="0"/>
              <a:t>ar um alerta</a:t>
            </a:r>
            <a:endParaRPr lang="pt-PT" sz="3200" dirty="0">
              <a:solidFill>
                <a:schemeClr val="bg1"/>
              </a:solidFill>
            </a:endParaRPr>
          </a:p>
          <a:p>
            <a:pPr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5691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704" y="330564"/>
            <a:ext cx="6894576" cy="1783080"/>
          </a:xfrm>
        </p:spPr>
        <p:txBody>
          <a:bodyPr rtlCol="0"/>
          <a:lstStyle/>
          <a:p>
            <a:pPr rtl="0"/>
            <a:r>
              <a:rPr lang="pt-PT" sz="7200" dirty="0"/>
              <a:t>Responder a um Alerta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662045"/>
            <a:ext cx="6894576" cy="3571575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Lançamento de alertas com coordenadas no terreno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Ordenação de alertas por estado e data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 err="1"/>
              <a:t>Refresh</a:t>
            </a:r>
            <a:r>
              <a:rPr lang="pt-PT" dirty="0"/>
              <a:t> da pagina quando é recebido um novo alerta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Visualizar caminho até ao alerta com a ajuda de um mapa (Online e Offline)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Responder ao alerta(Online e Offline)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6</a:t>
            </a:fld>
            <a:endParaRPr lang="pt-PT"/>
          </a:p>
        </p:txBody>
      </p:sp>
      <p:pic>
        <p:nvPicPr>
          <p:cNvPr id="16" name="Imagem 15" descr="Uma imagem com céu, antena&#10;&#10;Descrição gerada automaticamente">
            <a:extLst>
              <a:ext uri="{FF2B5EF4-FFF2-40B4-BE49-F238E27FC236}">
                <a16:creationId xmlns:a16="http://schemas.microsoft.com/office/drawing/2014/main" id="{1CBEC996-F01E-0F68-6CB1-323FBD71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318" y="136525"/>
            <a:ext cx="1655094" cy="1975739"/>
          </a:xfrm>
          <a:prstGeom prst="rect">
            <a:avLst/>
          </a:prstGeom>
        </p:spPr>
      </p:pic>
      <p:pic>
        <p:nvPicPr>
          <p:cNvPr id="2" name="WhatsApp Video 2022-05-30 at 22.22.01">
            <a:hlinkClick r:id="" action="ppaction://media"/>
            <a:extLst>
              <a:ext uri="{FF2B5EF4-FFF2-40B4-BE49-F238E27FC236}">
                <a16:creationId xmlns:a16="http://schemas.microsoft.com/office/drawing/2014/main" id="{B4C00E0C-3E0A-58BA-3CC1-5A1EBB230F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128" y="330564"/>
            <a:ext cx="2711604" cy="602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3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responder </a:t>
            </a:r>
            <a:r>
              <a:rPr lang="pt-PT" dirty="0" err="1"/>
              <a:t>oNLINE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618913"/>
            <a:ext cx="6894576" cy="3571575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Mapa com as localizações do </a:t>
            </a:r>
            <a:r>
              <a:rPr lang="pt-PT" dirty="0" err="1"/>
              <a:t>user</a:t>
            </a:r>
            <a:r>
              <a:rPr lang="pt-PT" dirty="0"/>
              <a:t> e do alerta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Possibilidade de resposta só a 5 metros da localização do alerta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A resposta é constituída por uma descrição (pode ser escrita ou com microfone) e opcionalmente pode anexar uma ou mais fotos tiradas no local ou importadas da galeria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7</a:t>
            </a:fld>
            <a:endParaRPr lang="pt-PT"/>
          </a:p>
        </p:txBody>
      </p:sp>
      <p:pic>
        <p:nvPicPr>
          <p:cNvPr id="16" name="Imagem 15" descr="Uma imagem com céu, antena&#10;&#10;Descrição gerada automaticamente">
            <a:extLst>
              <a:ext uri="{FF2B5EF4-FFF2-40B4-BE49-F238E27FC236}">
                <a16:creationId xmlns:a16="http://schemas.microsoft.com/office/drawing/2014/main" id="{1CBEC996-F01E-0F68-6CB1-323FBD71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318" y="136525"/>
            <a:ext cx="1655094" cy="1975739"/>
          </a:xfrm>
          <a:prstGeom prst="rect">
            <a:avLst/>
          </a:prstGeom>
        </p:spPr>
      </p:pic>
      <p:pic>
        <p:nvPicPr>
          <p:cNvPr id="7" name="responder a um alerta">
            <a:hlinkClick r:id="" action="ppaction://media"/>
            <a:extLst>
              <a:ext uri="{FF2B5EF4-FFF2-40B4-BE49-F238E27FC236}">
                <a16:creationId xmlns:a16="http://schemas.microsoft.com/office/drawing/2014/main" id="{E34E15FF-D1A7-813A-8B99-726FBC599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0750" y="136525"/>
            <a:ext cx="2943908" cy="65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1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 err="1"/>
              <a:t>respoNDER</a:t>
            </a:r>
            <a:r>
              <a:rPr lang="pt-PT" dirty="0"/>
              <a:t> </a:t>
            </a:r>
            <a:r>
              <a:rPr lang="pt-PT" dirty="0" err="1"/>
              <a:t>offLINE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618913"/>
            <a:ext cx="6894576" cy="3571575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Ver caminho com a App google </a:t>
            </a:r>
            <a:r>
              <a:rPr lang="pt-PT" dirty="0" err="1"/>
              <a:t>maps</a:t>
            </a:r>
            <a:endParaRPr lang="pt-P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Possibilidade de resposta só a 5 metros da localização do alerta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A resposta é constituída por uma descrição (só por escrito) e opcionalmente pode anexar uma ou mais fotos tiradas no local ou importadas da galeria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A resposta é guardada na base de dados do telemóvel e enviada quando a ligação a internet for restabelecida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8</a:t>
            </a:fld>
            <a:endParaRPr lang="pt-PT"/>
          </a:p>
        </p:txBody>
      </p:sp>
      <p:pic>
        <p:nvPicPr>
          <p:cNvPr id="16" name="Imagem 15" descr="Uma imagem com céu, antena&#10;&#10;Descrição gerada automaticamente">
            <a:extLst>
              <a:ext uri="{FF2B5EF4-FFF2-40B4-BE49-F238E27FC236}">
                <a16:creationId xmlns:a16="http://schemas.microsoft.com/office/drawing/2014/main" id="{1CBEC996-F01E-0F68-6CB1-323FBD71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318" y="136525"/>
            <a:ext cx="1655094" cy="1975739"/>
          </a:xfrm>
          <a:prstGeom prst="rect">
            <a:avLst/>
          </a:prstGeom>
        </p:spPr>
      </p:pic>
      <p:pic>
        <p:nvPicPr>
          <p:cNvPr id="3" name="veralerta offline">
            <a:hlinkClick r:id="" action="ppaction://media"/>
            <a:extLst>
              <a:ext uri="{FF2B5EF4-FFF2-40B4-BE49-F238E27FC236}">
                <a16:creationId xmlns:a16="http://schemas.microsoft.com/office/drawing/2014/main" id="{6074D385-4984-2C92-866F-CB94E4A986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1010" y="329184"/>
            <a:ext cx="2743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9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704" y="330564"/>
            <a:ext cx="6894576" cy="1783080"/>
          </a:xfrm>
        </p:spPr>
        <p:txBody>
          <a:bodyPr rtlCol="0"/>
          <a:lstStyle/>
          <a:p>
            <a:pPr rtl="0"/>
            <a:r>
              <a:rPr lang="pt-PT" sz="7200" dirty="0"/>
              <a:t>Reportar um Alerta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662045"/>
            <a:ext cx="6894576" cy="3571575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Identificação e reportar um problema encontrado no terreno com coordenadas associadas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PT" dirty="0"/>
              <a:t>Reportar um alerta(Online e Offline)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pt-PT" smtClean="0"/>
              <a:pPr rtl="0"/>
              <a:t>9</a:t>
            </a:fld>
            <a:endParaRPr lang="pt-PT"/>
          </a:p>
        </p:txBody>
      </p:sp>
      <p:pic>
        <p:nvPicPr>
          <p:cNvPr id="16" name="Imagem 15" descr="Uma imagem com céu, antena&#10;&#10;Descrição gerada automaticamente">
            <a:extLst>
              <a:ext uri="{FF2B5EF4-FFF2-40B4-BE49-F238E27FC236}">
                <a16:creationId xmlns:a16="http://schemas.microsoft.com/office/drawing/2014/main" id="{1CBEC996-F01E-0F68-6CB1-323FBD71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318" y="136525"/>
            <a:ext cx="1655094" cy="1975739"/>
          </a:xfrm>
          <a:prstGeom prst="rect">
            <a:avLst/>
          </a:prstGeom>
        </p:spPr>
      </p:pic>
      <p:pic>
        <p:nvPicPr>
          <p:cNvPr id="3" name="Imagem 2" descr="Uma imagem com texto, captura de ecrã, cartão-de-visita&#10;&#10;Descrição gerada automaticamente">
            <a:extLst>
              <a:ext uri="{FF2B5EF4-FFF2-40B4-BE49-F238E27FC236}">
                <a16:creationId xmlns:a16="http://schemas.microsoft.com/office/drawing/2014/main" id="{EB2AE74B-A2BE-1F8C-0A41-1B0F8F6F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81" y="231415"/>
            <a:ext cx="308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1586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89_TF00621257_Win32" id="{4A127C1D-6670-41D8-8150-F9868E126806}" vid="{CA1378BA-D2C3-4EA1-B440-EC804369C0A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esboços</Template>
  <TotalTime>661</TotalTime>
  <Words>642</Words>
  <Application>Microsoft Office PowerPoint</Application>
  <PresentationFormat>Ecrã Panorâmico</PresentationFormat>
  <Paragraphs>114</Paragraphs>
  <Slides>19</Slides>
  <Notes>19</Notes>
  <HiddenSlides>0</HiddenSlides>
  <MMClips>9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4" baseType="lpstr">
      <vt:lpstr>Arial</vt:lpstr>
      <vt:lpstr>Calibri</vt:lpstr>
      <vt:lpstr>The Hand Black</vt:lpstr>
      <vt:lpstr>The Serif Hand Black</vt:lpstr>
      <vt:lpstr>SketchyVTI</vt:lpstr>
      <vt:lpstr>AI4RealAg</vt:lpstr>
      <vt:lpstr>Introdução</vt:lpstr>
      <vt:lpstr>O QUE COMPLEMENTA ESTE PROJETO</vt:lpstr>
      <vt:lpstr>Autenticação</vt:lpstr>
      <vt:lpstr>Feedback do agricultor</vt:lpstr>
      <vt:lpstr>Responder a um Alerta</vt:lpstr>
      <vt:lpstr>responder oNLINE</vt:lpstr>
      <vt:lpstr>respoNDER offLINE</vt:lpstr>
      <vt:lpstr>Reportar um Alerta</vt:lpstr>
      <vt:lpstr>Reportar oNLINE</vt:lpstr>
      <vt:lpstr>Reportar oNLINE</vt:lpstr>
      <vt:lpstr>Reportar offLINE</vt:lpstr>
      <vt:lpstr>Gestão de terreno</vt:lpstr>
      <vt:lpstr>estatísticas</vt:lpstr>
      <vt:lpstr>Contagem de frutos</vt:lpstr>
      <vt:lpstr>Algoritmo</vt:lpstr>
      <vt:lpstr>Tecnologias utilizadas</vt:lpstr>
      <vt:lpstr>Conclusão</vt:lpstr>
      <vt:lpstr>AI4RealAg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AI4RealAg</dc:title>
  <dc:creator>Tomás Tomás</dc:creator>
  <cp:lastModifiedBy>Diogo Pereira Ferreira</cp:lastModifiedBy>
  <cp:revision>21</cp:revision>
  <dcterms:created xsi:type="dcterms:W3CDTF">2022-05-26T23:16:10Z</dcterms:created>
  <dcterms:modified xsi:type="dcterms:W3CDTF">2022-05-31T22:40:34Z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